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7" r:id="rId4"/>
    <p:sldId id="265" r:id="rId5"/>
    <p:sldId id="275" r:id="rId6"/>
    <p:sldId id="268" r:id="rId7"/>
    <p:sldId id="266" r:id="rId8"/>
    <p:sldId id="267" r:id="rId9"/>
    <p:sldId id="270" r:id="rId10"/>
    <p:sldId id="271" r:id="rId11"/>
    <p:sldId id="264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754"/>
    <a:srgbClr val="FFFFFF"/>
    <a:srgbClr val="1D2654"/>
    <a:srgbClr val="ECECEC"/>
    <a:srgbClr val="F0F0F0"/>
    <a:srgbClr val="F4F4F4"/>
    <a:srgbClr val="E8A208"/>
    <a:srgbClr val="FAA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70" autoAdjust="0"/>
    <p:restoredTop sz="94626" autoAdjust="0"/>
  </p:normalViewPr>
  <p:slideViewPr>
    <p:cSldViewPr snapToGrid="0">
      <p:cViewPr varScale="1">
        <p:scale>
          <a:sx n="103" d="100"/>
          <a:sy n="103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san Zachar" userId="fd95ac9535d3ff31" providerId="LiveId" clId="{B933985E-299E-4153-B6AA-73CCEBD9F474}"/>
    <pc:docChg chg="undo redo custSel addSld delSld modSld">
      <pc:chgData name="Dusan Zachar" userId="fd95ac9535d3ff31" providerId="LiveId" clId="{B933985E-299E-4153-B6AA-73CCEBD9F474}" dt="2026-01-26T22:07:48.432" v="1677" actId="113"/>
      <pc:docMkLst>
        <pc:docMk/>
      </pc:docMkLst>
      <pc:sldChg chg="del">
        <pc:chgData name="Dusan Zachar" userId="fd95ac9535d3ff31" providerId="LiveId" clId="{B933985E-299E-4153-B6AA-73CCEBD9F474}" dt="2026-01-26T19:51:48.958" v="339" actId="2696"/>
        <pc:sldMkLst>
          <pc:docMk/>
          <pc:sldMk cId="2536399041" sldId="263"/>
        </pc:sldMkLst>
      </pc:sldChg>
      <pc:sldChg chg="add">
        <pc:chgData name="Dusan Zachar" userId="fd95ac9535d3ff31" providerId="LiveId" clId="{B933985E-299E-4153-B6AA-73CCEBD9F474}" dt="2026-01-26T19:48:28.604" v="335"/>
        <pc:sldMkLst>
          <pc:docMk/>
          <pc:sldMk cId="0" sldId="264"/>
        </pc:sldMkLst>
      </pc:sldChg>
      <pc:sldChg chg="addSp delSp modSp mod">
        <pc:chgData name="Dusan Zachar" userId="fd95ac9535d3ff31" providerId="LiveId" clId="{B933985E-299E-4153-B6AA-73CCEBD9F474}" dt="2026-01-26T20:40:19.244" v="694" actId="1076"/>
        <pc:sldMkLst>
          <pc:docMk/>
          <pc:sldMk cId="4040046867" sldId="265"/>
        </pc:sldMkLst>
        <pc:spChg chg="add mod">
          <ac:chgData name="Dusan Zachar" userId="fd95ac9535d3ff31" providerId="LiveId" clId="{B933985E-299E-4153-B6AA-73CCEBD9F474}" dt="2026-01-26T20:38:14.454" v="683" actId="1076"/>
          <ac:spMkLst>
            <pc:docMk/>
            <pc:sldMk cId="4040046867" sldId="265"/>
            <ac:spMk id="3" creationId="{6D9360AB-7D04-446C-8F57-3B4CCB2C578F}"/>
          </ac:spMkLst>
        </pc:spChg>
        <pc:spChg chg="del mod">
          <ac:chgData name="Dusan Zachar" userId="fd95ac9535d3ff31" providerId="LiveId" clId="{B933985E-299E-4153-B6AA-73CCEBD9F474}" dt="2026-01-26T20:38:05.499" v="681" actId="21"/>
          <ac:spMkLst>
            <pc:docMk/>
            <pc:sldMk cId="4040046867" sldId="265"/>
            <ac:spMk id="12" creationId="{6D9360AB-7D04-446C-8F57-3B4CCB2C578F}"/>
          </ac:spMkLst>
        </pc:spChg>
        <pc:spChg chg="mod">
          <ac:chgData name="Dusan Zachar" userId="fd95ac9535d3ff31" providerId="LiveId" clId="{B933985E-299E-4153-B6AA-73CCEBD9F474}" dt="2026-01-26T20:40:19.244" v="694" actId="1076"/>
          <ac:spMkLst>
            <pc:docMk/>
            <pc:sldMk cId="4040046867" sldId="265"/>
            <ac:spMk id="14" creationId="{B69D7021-8251-4EC5-ACC9-4EAD5B770B2F}"/>
          </ac:spMkLst>
        </pc:spChg>
      </pc:sldChg>
      <pc:sldChg chg="addSp delSp modSp mod">
        <pc:chgData name="Dusan Zachar" userId="fd95ac9535d3ff31" providerId="LiveId" clId="{B933985E-299E-4153-B6AA-73CCEBD9F474}" dt="2026-01-26T20:41:16.068" v="696" actId="1076"/>
        <pc:sldMkLst>
          <pc:docMk/>
          <pc:sldMk cId="2070629989" sldId="266"/>
        </pc:sldMkLst>
        <pc:spChg chg="add del">
          <ac:chgData name="Dusan Zachar" userId="fd95ac9535d3ff31" providerId="LiveId" clId="{B933985E-299E-4153-B6AA-73CCEBD9F474}" dt="2026-01-26T20:27:45.034" v="579" actId="22"/>
          <ac:spMkLst>
            <pc:docMk/>
            <pc:sldMk cId="2070629989" sldId="266"/>
            <ac:spMk id="5" creationId="{07694D34-30FA-523F-6957-884413CBE684}"/>
          </ac:spMkLst>
        </pc:spChg>
        <pc:spChg chg="add mod">
          <ac:chgData name="Dusan Zachar" userId="fd95ac9535d3ff31" providerId="LiveId" clId="{B933985E-299E-4153-B6AA-73CCEBD9F474}" dt="2026-01-26T20:28:33.397" v="588" actId="1076"/>
          <ac:spMkLst>
            <pc:docMk/>
            <pc:sldMk cId="2070629989" sldId="266"/>
            <ac:spMk id="6" creationId="{65F958E8-BDFB-A77D-F510-1CD1FBF021DA}"/>
          </ac:spMkLst>
        </pc:spChg>
        <pc:spChg chg="del mod">
          <ac:chgData name="Dusan Zachar" userId="fd95ac9535d3ff31" providerId="LiveId" clId="{B933985E-299E-4153-B6AA-73CCEBD9F474}" dt="2026-01-26T20:28:12.515" v="586" actId="21"/>
          <ac:spMkLst>
            <pc:docMk/>
            <pc:sldMk cId="2070629989" sldId="266"/>
            <ac:spMk id="12" creationId="{65F958E8-BDFB-A77D-F510-1CD1FBF021DA}"/>
          </ac:spMkLst>
        </pc:spChg>
        <pc:spChg chg="mod">
          <ac:chgData name="Dusan Zachar" userId="fd95ac9535d3ff31" providerId="LiveId" clId="{B933985E-299E-4153-B6AA-73CCEBD9F474}" dt="2026-01-26T20:41:16.068" v="696" actId="1076"/>
          <ac:spMkLst>
            <pc:docMk/>
            <pc:sldMk cId="2070629989" sldId="266"/>
            <ac:spMk id="14" creationId="{B58BDC8E-EF0E-C013-5BF3-1D34E3850AE7}"/>
          </ac:spMkLst>
        </pc:spChg>
        <pc:picChg chg="add mod">
          <ac:chgData name="Dusan Zachar" userId="fd95ac9535d3ff31" providerId="LiveId" clId="{B933985E-299E-4153-B6AA-73CCEBD9F474}" dt="2026-01-26T20:27:44.492" v="578" actId="1076"/>
          <ac:picMkLst>
            <pc:docMk/>
            <pc:sldMk cId="2070629989" sldId="266"/>
            <ac:picMk id="3" creationId="{6498E4CF-748D-3EFA-7284-31D73A7D2C78}"/>
          </ac:picMkLst>
        </pc:picChg>
      </pc:sldChg>
      <pc:sldChg chg="addSp delSp modSp mod">
        <pc:chgData name="Dusan Zachar" userId="fd95ac9535d3ff31" providerId="LiveId" clId="{B933985E-299E-4153-B6AA-73CCEBD9F474}" dt="2026-01-26T20:36:03.698" v="673" actId="1076"/>
        <pc:sldMkLst>
          <pc:docMk/>
          <pc:sldMk cId="582041414" sldId="267"/>
        </pc:sldMkLst>
        <pc:spChg chg="add mod">
          <ac:chgData name="Dusan Zachar" userId="fd95ac9535d3ff31" providerId="LiveId" clId="{B933985E-299E-4153-B6AA-73CCEBD9F474}" dt="2026-01-26T20:32:10.853" v="644" actId="1076"/>
          <ac:spMkLst>
            <pc:docMk/>
            <pc:sldMk cId="582041414" sldId="267"/>
            <ac:spMk id="5" creationId="{D50CF5E1-78B7-D108-ABA4-10C5892ABBB9}"/>
          </ac:spMkLst>
        </pc:spChg>
        <pc:spChg chg="add mod">
          <ac:chgData name="Dusan Zachar" userId="fd95ac9535d3ff31" providerId="LiveId" clId="{B933985E-299E-4153-B6AA-73CCEBD9F474}" dt="2026-01-26T20:33:34.678" v="651"/>
          <ac:spMkLst>
            <pc:docMk/>
            <pc:sldMk cId="582041414" sldId="267"/>
            <ac:spMk id="6" creationId="{2A42C802-F4FC-F48A-AB3B-5B38C8B96AAD}"/>
          </ac:spMkLst>
        </pc:spChg>
        <pc:spChg chg="del mod">
          <ac:chgData name="Dusan Zachar" userId="fd95ac9535d3ff31" providerId="LiveId" clId="{B933985E-299E-4153-B6AA-73CCEBD9F474}" dt="2026-01-26T20:31:48.317" v="642" actId="21"/>
          <ac:spMkLst>
            <pc:docMk/>
            <pc:sldMk cId="582041414" sldId="267"/>
            <ac:spMk id="12" creationId="{D50CF5E1-78B7-D108-ABA4-10C5892ABBB9}"/>
          </ac:spMkLst>
        </pc:spChg>
        <pc:spChg chg="mod">
          <ac:chgData name="Dusan Zachar" userId="fd95ac9535d3ff31" providerId="LiveId" clId="{B933985E-299E-4153-B6AA-73CCEBD9F474}" dt="2026-01-26T20:35:09.242" v="671" actId="20577"/>
          <ac:spMkLst>
            <pc:docMk/>
            <pc:sldMk cId="582041414" sldId="267"/>
            <ac:spMk id="14" creationId="{E66C7DE6-1BBF-936F-6D14-02A3D0CFA9E7}"/>
          </ac:spMkLst>
        </pc:spChg>
        <pc:picChg chg="mod">
          <ac:chgData name="Dusan Zachar" userId="fd95ac9535d3ff31" providerId="LiveId" clId="{B933985E-299E-4153-B6AA-73CCEBD9F474}" dt="2026-01-26T20:36:03.698" v="673" actId="1076"/>
          <ac:picMkLst>
            <pc:docMk/>
            <pc:sldMk cId="582041414" sldId="267"/>
            <ac:picMk id="2" creationId="{8C04C5A5-F92C-08EC-E376-5993BB45EC2E}"/>
          </ac:picMkLst>
        </pc:picChg>
        <pc:picChg chg="add del">
          <ac:chgData name="Dusan Zachar" userId="fd95ac9535d3ff31" providerId="LiveId" clId="{B933985E-299E-4153-B6AA-73CCEBD9F474}" dt="2026-01-26T13:36:06.962" v="163" actId="22"/>
          <ac:picMkLst>
            <pc:docMk/>
            <pc:sldMk cId="582041414" sldId="267"/>
            <ac:picMk id="4" creationId="{F04F49DF-FF5F-2C24-11F1-E46C560C40E8}"/>
          </ac:picMkLst>
        </pc:picChg>
      </pc:sldChg>
      <pc:sldChg chg="modSp mod">
        <pc:chgData name="Dusan Zachar" userId="fd95ac9535d3ff31" providerId="LiveId" clId="{B933985E-299E-4153-B6AA-73CCEBD9F474}" dt="2026-01-26T21:36:41.862" v="1676" actId="20577"/>
        <pc:sldMkLst>
          <pc:docMk/>
          <pc:sldMk cId="600242141" sldId="268"/>
        </pc:sldMkLst>
        <pc:spChg chg="mod">
          <ac:chgData name="Dusan Zachar" userId="fd95ac9535d3ff31" providerId="LiveId" clId="{B933985E-299E-4153-B6AA-73CCEBD9F474}" dt="2026-01-26T21:25:01.574" v="1319" actId="20577"/>
          <ac:spMkLst>
            <pc:docMk/>
            <pc:sldMk cId="600242141" sldId="268"/>
            <ac:spMk id="12" creationId="{D67B2758-C00C-9EF5-A64E-2E3239C14BFB}"/>
          </ac:spMkLst>
        </pc:spChg>
        <pc:spChg chg="mod">
          <ac:chgData name="Dusan Zachar" userId="fd95ac9535d3ff31" providerId="LiveId" clId="{B933985E-299E-4153-B6AA-73CCEBD9F474}" dt="2026-01-26T21:36:41.862" v="1676" actId="20577"/>
          <ac:spMkLst>
            <pc:docMk/>
            <pc:sldMk cId="600242141" sldId="268"/>
            <ac:spMk id="14" creationId="{CAD71C8C-458E-2CAF-7456-E2F512ACEF0B}"/>
          </ac:spMkLst>
        </pc:spChg>
      </pc:sldChg>
      <pc:sldChg chg="modSp mod">
        <pc:chgData name="Dusan Zachar" userId="fd95ac9535d3ff31" providerId="LiveId" clId="{B933985E-299E-4153-B6AA-73CCEBD9F474}" dt="2026-01-26T13:17:46.869" v="53" actId="948"/>
        <pc:sldMkLst>
          <pc:docMk/>
          <pc:sldMk cId="1858773600" sldId="270"/>
        </pc:sldMkLst>
        <pc:spChg chg="mod">
          <ac:chgData name="Dusan Zachar" userId="fd95ac9535d3ff31" providerId="LiveId" clId="{B933985E-299E-4153-B6AA-73CCEBD9F474}" dt="2026-01-26T13:17:46.869" v="53" actId="948"/>
          <ac:spMkLst>
            <pc:docMk/>
            <pc:sldMk cId="1858773600" sldId="270"/>
            <ac:spMk id="2" creationId="{B8191233-532C-8063-6505-F1DC42761D5A}"/>
          </ac:spMkLst>
        </pc:spChg>
      </pc:sldChg>
      <pc:sldChg chg="add">
        <pc:chgData name="Dusan Zachar" userId="fd95ac9535d3ff31" providerId="LiveId" clId="{B933985E-299E-4153-B6AA-73CCEBD9F474}" dt="2026-01-26T19:47:53.053" v="334"/>
        <pc:sldMkLst>
          <pc:docMk/>
          <pc:sldMk cId="0" sldId="271"/>
        </pc:sldMkLst>
      </pc:sldChg>
      <pc:sldChg chg="add">
        <pc:chgData name="Dusan Zachar" userId="fd95ac9535d3ff31" providerId="LiveId" clId="{B933985E-299E-4153-B6AA-73CCEBD9F474}" dt="2026-01-26T19:49:09.684" v="336"/>
        <pc:sldMkLst>
          <pc:docMk/>
          <pc:sldMk cId="0" sldId="272"/>
        </pc:sldMkLst>
      </pc:sldChg>
      <pc:sldChg chg="add">
        <pc:chgData name="Dusan Zachar" userId="fd95ac9535d3ff31" providerId="LiveId" clId="{B933985E-299E-4153-B6AA-73CCEBD9F474}" dt="2026-01-26T19:51:00.497" v="337"/>
        <pc:sldMkLst>
          <pc:docMk/>
          <pc:sldMk cId="0" sldId="273"/>
        </pc:sldMkLst>
      </pc:sldChg>
      <pc:sldChg chg="add">
        <pc:chgData name="Dusan Zachar" userId="fd95ac9535d3ff31" providerId="LiveId" clId="{B933985E-299E-4153-B6AA-73CCEBD9F474}" dt="2026-01-26T19:51:22.024" v="338"/>
        <pc:sldMkLst>
          <pc:docMk/>
          <pc:sldMk cId="0" sldId="274"/>
        </pc:sldMkLst>
      </pc:sldChg>
      <pc:sldChg chg="addSp delSp modSp add mod">
        <pc:chgData name="Dusan Zachar" userId="fd95ac9535d3ff31" providerId="LiveId" clId="{B933985E-299E-4153-B6AA-73CCEBD9F474}" dt="2026-01-26T22:07:48.432" v="1677" actId="113"/>
        <pc:sldMkLst>
          <pc:docMk/>
          <pc:sldMk cId="1006979096" sldId="275"/>
        </pc:sldMkLst>
        <pc:spChg chg="mod">
          <ac:chgData name="Dusan Zachar" userId="fd95ac9535d3ff31" providerId="LiveId" clId="{B933985E-299E-4153-B6AA-73CCEBD9F474}" dt="2026-01-26T20:48:14.700" v="821" actId="1076"/>
          <ac:spMkLst>
            <pc:docMk/>
            <pc:sldMk cId="1006979096" sldId="275"/>
            <ac:spMk id="3" creationId="{36079D44-880E-F173-1D8A-2BE64C01C829}"/>
          </ac:spMkLst>
        </pc:spChg>
        <pc:spChg chg="add mod">
          <ac:chgData name="Dusan Zachar" userId="fd95ac9535d3ff31" providerId="LiveId" clId="{B933985E-299E-4153-B6AA-73CCEBD9F474}" dt="2026-01-26T22:07:48.432" v="1677" actId="113"/>
          <ac:spMkLst>
            <pc:docMk/>
            <pc:sldMk cId="1006979096" sldId="275"/>
            <ac:spMk id="5" creationId="{235D319A-A9D2-CCD7-A498-39A6C9275874}"/>
          </ac:spMkLst>
        </pc:spChg>
        <pc:spChg chg="mod">
          <ac:chgData name="Dusan Zachar" userId="fd95ac9535d3ff31" providerId="LiveId" clId="{B933985E-299E-4153-B6AA-73CCEBD9F474}" dt="2026-01-26T21:08:45.506" v="1068" actId="20577"/>
          <ac:spMkLst>
            <pc:docMk/>
            <pc:sldMk cId="1006979096" sldId="275"/>
            <ac:spMk id="14" creationId="{EB28CC6D-77C2-579D-C2E0-97F080C521CB}"/>
          </ac:spMkLst>
        </pc:spChg>
        <pc:picChg chg="add del mod">
          <ac:chgData name="Dusan Zachar" userId="fd95ac9535d3ff31" providerId="LiveId" clId="{B933985E-299E-4153-B6AA-73CCEBD9F474}" dt="2026-01-26T20:54:17.325" v="880" actId="1076"/>
          <ac:picMkLst>
            <pc:docMk/>
            <pc:sldMk cId="1006979096" sldId="275"/>
            <ac:picMk id="2" creationId="{49587085-0B36-775B-C956-1EFEECE309AC}"/>
          </ac:picMkLst>
        </pc:picChg>
        <pc:picChg chg="add mod">
          <ac:chgData name="Dusan Zachar" userId="fd95ac9535d3ff31" providerId="LiveId" clId="{B933985E-299E-4153-B6AA-73CCEBD9F474}" dt="2026-01-26T20:45:11.834" v="711" actId="14100"/>
          <ac:picMkLst>
            <pc:docMk/>
            <pc:sldMk cId="1006979096" sldId="275"/>
            <ac:picMk id="4" creationId="{C9004EE9-A305-A366-B5F9-81CCFC5C595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74DE-094B-4467-8FFC-ADC71437D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E532D-7936-473F-9A84-080BCDBE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C87EC-82AC-4F3A-9613-95D90C93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E6316-B4A3-459D-B2E9-9D0A3C30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51868-246D-4AD4-8A4C-024E36D6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3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FE4F0-B22A-4672-A1EA-56EE35C5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3063B-5C93-41BE-A146-F72B616D9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AEF0F-7F6D-4989-AF62-D13F0D9F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44FA-D701-45AD-94F4-9787BF6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D74AC-70D9-4CC8-8B85-142D3AA8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B038CB-7A70-4856-907A-77927D9B0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E8DEA-7A3E-4314-9EB2-27AEBB0BE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0483-E8F1-4177-9617-83B7E84A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3748D-F78B-40B3-B5F4-E70B02F7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32BC-FEAF-4B0F-8E5B-97AAAA97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0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6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30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3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7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62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0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199B-DED0-40CF-8E22-D2A0C9FE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10BC0-CD36-4BE5-BE54-CCED01EB5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D5F8D-AA15-41B7-B35E-48D2E49B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2D432-909D-4383-AE6C-C42A8569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7E1B-F19A-4678-A06C-E3666D51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78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51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62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2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A04B-3319-4796-A067-18B9824D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DC3B7-1419-4CA1-9D10-456455E25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3C21-B5CB-4B33-9EFB-46856E58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A4D50-52E0-4764-B32F-D8F427F0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75A6-72B1-4DA6-BED7-F307F517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B1EC-63EC-436E-996A-134850B2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F900-9C6E-4D73-95D5-5638AB20C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E796F-B6F1-464A-A17A-FE8EF6313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386D9-B0BA-4F0B-A575-1695A145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3699C-6789-41C7-92CA-EFC4A360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FAD4-B2E1-4C37-BE78-E43E3D2E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FC05-DE90-48D7-88BA-CCE462E9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52DE1-FA52-408E-B4FD-3836446A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80FEF-3888-42AF-BF13-F422AC06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3CFCC-33C3-4770-A9B6-78A4D1CD1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772ED-65AF-4B22-BCF2-259FD5B63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7B17-8ADB-4A43-8DCF-D5609619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E0A36-C8B4-4507-9946-7C69A1E3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E33A2-0E02-4236-8D36-0E2D657B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1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1638-B005-4845-BEF0-8CDDE1C7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C9100-5925-4E6A-B513-E68E74D5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3B8F49-1216-48EE-9B7D-781E6DC3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2055B-95ED-41BE-8CAE-BE651356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844BE-3336-4B24-8D32-31ABD6C7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1D7F7-982C-44B7-AC17-A9BAD1C8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E1780-CB33-4315-9494-2310F54F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4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1ADB-F7EC-4E24-8985-37358787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0E34-C6D1-413A-846C-74E71FEC2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07696-6982-400E-82B7-BAF37F84C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4ABE5-6CF4-4306-B9F5-45F4A86E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2A966-E117-4A05-8FCB-96152EBE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54574-F013-4C0D-BF3F-BE247898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6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9568-BFE3-425C-A895-C0FCCCDB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8306F-0933-401E-A973-C611AC1E8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B7FAA-4F92-4588-BB1B-6A224D04D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1A377-AA67-46C0-8B06-73BCE578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F237D-525B-4CE2-8CB0-46BE6713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0A43D-1A62-479B-AE57-7E441646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2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E7B4AC-4C80-4A12-AF6F-0A7E0E63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D9EAF-5E03-4750-9516-647DEE015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941A1-7464-432B-BB27-1CE6B04A4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D899-61C2-47A5-A615-8374A65499D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46DDB-2F2A-4CDD-BF72-9D51E950B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EB6C9-E8EE-4AD9-A485-ECE1B92D5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1388E-C370-4C9D-B6A2-8AD199D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koly.ineko.sk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D6DB-734D-45A7-A3DF-04BED5CBA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" y="2866777"/>
            <a:ext cx="9144000" cy="1190347"/>
          </a:xfrm>
        </p:spPr>
        <p:txBody>
          <a:bodyPr>
            <a:normAutofit/>
          </a:bodyPr>
          <a:lstStyle/>
          <a:p>
            <a:pPr marR="0" algn="l" rtl="0">
              <a:lnSpc>
                <a:spcPct val="100000"/>
              </a:lnSpc>
            </a:pPr>
            <a:r>
              <a:rPr lang="sk-SK" sz="5400" b="1" i="0" u="none" strike="noStrike" cap="all" spc="-100" baseline="30000" dirty="0">
                <a:solidFill>
                  <a:schemeClr val="bg1"/>
                </a:solidFill>
                <a:latin typeface="Barlow Condensed" panose="00000506000000000000" pitchFamily="2" charset="0"/>
              </a:rPr>
              <a:t>Aktuálne Rebríčky základných a stredných Škôl </a:t>
            </a:r>
            <a:br>
              <a:rPr lang="sk-SK" sz="5400" b="1" i="0" u="none" strike="noStrike" cap="all" spc="-100" baseline="30000" dirty="0">
                <a:solidFill>
                  <a:schemeClr val="bg1"/>
                </a:solidFill>
                <a:latin typeface="Barlow Condensed" panose="00000506000000000000" pitchFamily="2" charset="0"/>
              </a:rPr>
            </a:br>
            <a:r>
              <a:rPr lang="sk-SK" sz="5400" b="1" i="0" u="none" strike="noStrike" cap="all" spc="-100" baseline="30000" dirty="0">
                <a:solidFill>
                  <a:schemeClr val="bg1"/>
                </a:solidFill>
                <a:latin typeface="Barlow Condensed" panose="00000506000000000000" pitchFamily="2" charset="0"/>
              </a:rPr>
              <a:t>podľa výsledkov žiakov</a:t>
            </a:r>
            <a:endParaRPr lang="en-US" sz="5400" cap="all" spc="-100" baseline="30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20A03-FC11-4BA7-9DA8-DB32A5650092}"/>
              </a:ext>
            </a:extLst>
          </p:cNvPr>
          <p:cNvSpPr/>
          <p:nvPr/>
        </p:nvSpPr>
        <p:spPr>
          <a:xfrm>
            <a:off x="392430" y="3867150"/>
            <a:ext cx="923925" cy="68580"/>
          </a:xfrm>
          <a:prstGeom prst="rect">
            <a:avLst/>
          </a:prstGeom>
          <a:solidFill>
            <a:srgbClr val="FAA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87BDE-6032-478B-855B-3F2C308EE081}"/>
              </a:ext>
            </a:extLst>
          </p:cNvPr>
          <p:cNvSpPr txBox="1">
            <a:spLocks/>
          </p:cNvSpPr>
          <p:nvPr/>
        </p:nvSpPr>
        <p:spPr>
          <a:xfrm>
            <a:off x="304799" y="4042134"/>
            <a:ext cx="2725486" cy="2470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1850" b="1" cap="all" baseline="30000" dirty="0">
                <a:solidFill>
                  <a:schemeClr val="bg1"/>
                </a:solidFill>
                <a:latin typeface="Barlow Condensed"/>
              </a:rPr>
              <a:t>Tlačová konferencia - prezentácia 27.1.2026</a:t>
            </a:r>
            <a:endParaRPr lang="en-US" sz="1850" b="1" cap="all" baseline="30000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EA3A6-782A-AE43-F67E-6AD4BFA17FDF}"/>
              </a:ext>
            </a:extLst>
          </p:cNvPr>
          <p:cNvSpPr txBox="1">
            <a:spLocks/>
          </p:cNvSpPr>
          <p:nvPr/>
        </p:nvSpPr>
        <p:spPr>
          <a:xfrm>
            <a:off x="304799" y="5753675"/>
            <a:ext cx="2725486" cy="24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1200" b="1" cap="all" baseline="30000" dirty="0">
                <a:solidFill>
                  <a:schemeClr val="bg1"/>
                </a:solidFill>
                <a:latin typeface="Barlow Condensed" panose="00000506000000000000" pitchFamily="2" charset="0"/>
              </a:rPr>
              <a:t>Partneri projektu</a:t>
            </a:r>
            <a:r>
              <a:rPr lang="en-US" sz="1200" b="1" cap="all" baseline="30000" dirty="0">
                <a:solidFill>
                  <a:schemeClr val="bg1"/>
                </a:solidFill>
                <a:latin typeface="Barlow Condensed" panose="00000506000000000000" pitchFamily="2" charset="0"/>
              </a:rPr>
              <a:t>:</a:t>
            </a:r>
          </a:p>
        </p:txBody>
      </p:sp>
      <p:pic>
        <p:nvPicPr>
          <p:cNvPr id="7" name="Obrázok 6" descr="Obrázok, na ktorom je text, písmo, grafika, kreslený obrázok&#10;&#10;Obsah vygenerovaný pomocou AI môže byť nesprávny.">
            <a:extLst>
              <a:ext uri="{FF2B5EF4-FFF2-40B4-BE49-F238E27FC236}">
                <a16:creationId xmlns:a16="http://schemas.microsoft.com/office/drawing/2014/main" id="{2CAEB5B3-C31B-014D-821F-D47448181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30" y="5971515"/>
            <a:ext cx="2707691" cy="8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1675">
            <a:off x="2563394" y="3429364"/>
            <a:ext cx="5244387" cy="0"/>
          </a:xfrm>
          <a:prstGeom prst="line">
            <a:avLst/>
          </a:prstGeom>
          <a:ln w="9525" cap="rnd">
            <a:solidFill>
              <a:srgbClr val="ECEC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-1567302" y="-762000"/>
            <a:ext cx="14021839" cy="7877593"/>
            <a:chOff x="0" y="0"/>
            <a:chExt cx="5539492" cy="3112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39492" cy="3112136"/>
            </a:xfrm>
            <a:custGeom>
              <a:avLst/>
              <a:gdLst/>
              <a:ahLst/>
              <a:cxnLst/>
              <a:rect l="l" t="t" r="r" b="b"/>
              <a:pathLst>
                <a:path w="5539492" h="3112136">
                  <a:moveTo>
                    <a:pt x="0" y="0"/>
                  </a:moveTo>
                  <a:lnTo>
                    <a:pt x="5539492" y="0"/>
                  </a:lnTo>
                  <a:lnTo>
                    <a:pt x="5539492" y="3112136"/>
                  </a:lnTo>
                  <a:lnTo>
                    <a:pt x="0" y="31121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539492" cy="31026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185660" y="1067285"/>
            <a:ext cx="4137232" cy="5136953"/>
            <a:chOff x="0" y="0"/>
            <a:chExt cx="65461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4618" cy="812800"/>
            </a:xfrm>
            <a:custGeom>
              <a:avLst/>
              <a:gdLst/>
              <a:ahLst/>
              <a:cxnLst/>
              <a:rect l="l" t="t" r="r" b="b"/>
              <a:pathLst>
                <a:path w="654618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654618" y="203200"/>
                  </a:lnTo>
                  <a:lnTo>
                    <a:pt x="654618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212725"/>
              <a:ext cx="553018" cy="396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6632781" y="1067285"/>
            <a:ext cx="4137232" cy="5136953"/>
            <a:chOff x="0" y="0"/>
            <a:chExt cx="65461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4618" cy="812800"/>
            </a:xfrm>
            <a:custGeom>
              <a:avLst/>
              <a:gdLst/>
              <a:ahLst/>
              <a:cxnLst/>
              <a:rect l="l" t="t" r="r" b="b"/>
              <a:pathLst>
                <a:path w="654618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654618" y="203200"/>
                  </a:lnTo>
                  <a:lnTo>
                    <a:pt x="654618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212725"/>
              <a:ext cx="553018" cy="396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49617" y="673100"/>
            <a:ext cx="585924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50 NAJVÄČŠÍCH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42029" y="5905500"/>
            <a:ext cx="603149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50 NAJMENŠÍCH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3490384"/>
            <a:ext cx="51369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DOSAHUJE V PRIEMERE </a:t>
            </a:r>
          </a:p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SKÓRE 6,9 BODU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08700" y="3490384"/>
            <a:ext cx="51369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DOSAHUJE V PRIEMERE </a:t>
            </a:r>
          </a:p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SKÓRE 4,7 BODU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0534" y="-1019593"/>
            <a:ext cx="6113944" cy="7877593"/>
            <a:chOff x="0" y="0"/>
            <a:chExt cx="2415385" cy="3112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5385" cy="3112136"/>
            </a:xfrm>
            <a:custGeom>
              <a:avLst/>
              <a:gdLst/>
              <a:ahLst/>
              <a:cxnLst/>
              <a:rect l="l" t="t" r="r" b="b"/>
              <a:pathLst>
                <a:path w="2415385" h="3112136">
                  <a:moveTo>
                    <a:pt x="0" y="0"/>
                  </a:moveTo>
                  <a:lnTo>
                    <a:pt x="2415385" y="0"/>
                  </a:lnTo>
                  <a:lnTo>
                    <a:pt x="2415385" y="3112136"/>
                  </a:lnTo>
                  <a:lnTo>
                    <a:pt x="0" y="3112136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415385" cy="31026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06368" y="2100033"/>
            <a:ext cx="6410172" cy="3157010"/>
          </a:xfrm>
          <a:custGeom>
            <a:avLst/>
            <a:gdLst/>
            <a:ahLst/>
            <a:cxnLst/>
            <a:rect l="l" t="t" r="r" b="b"/>
            <a:pathLst>
              <a:path w="9615258" h="4735515">
                <a:moveTo>
                  <a:pt x="0" y="0"/>
                </a:moveTo>
                <a:lnTo>
                  <a:pt x="9615258" y="0"/>
                </a:lnTo>
                <a:lnTo>
                  <a:pt x="9615258" y="4735514"/>
                </a:lnTo>
                <a:lnTo>
                  <a:pt x="0" y="4735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825238" y="412750"/>
            <a:ext cx="585924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en-US" sz="3534" b="1" spc="-93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SLOVENSKÁ REPUBLIKA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53855" y="683269"/>
            <a:ext cx="6460569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84"/>
              </a:lnSpc>
            </a:pPr>
            <a:r>
              <a:rPr lang="en-US" sz="3570" b="1" spc="-93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62 KM²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84478" y="1900289"/>
            <a:ext cx="415377" cy="7877593"/>
            <a:chOff x="0" y="0"/>
            <a:chExt cx="164099" cy="31121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099" cy="3112136"/>
            </a:xfrm>
            <a:custGeom>
              <a:avLst/>
              <a:gdLst/>
              <a:ahLst/>
              <a:cxnLst/>
              <a:rect l="l" t="t" r="r" b="b"/>
              <a:pathLst>
                <a:path w="164099" h="3112136">
                  <a:moveTo>
                    <a:pt x="0" y="0"/>
                  </a:moveTo>
                  <a:lnTo>
                    <a:pt x="164099" y="0"/>
                  </a:lnTo>
                  <a:lnTo>
                    <a:pt x="164099" y="3112136"/>
                  </a:lnTo>
                  <a:lnTo>
                    <a:pt x="0" y="31121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64099" cy="31026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5158" y="3105920"/>
            <a:ext cx="415377" cy="7877593"/>
            <a:chOff x="0" y="0"/>
            <a:chExt cx="164099" cy="31121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099" cy="3112136"/>
            </a:xfrm>
            <a:custGeom>
              <a:avLst/>
              <a:gdLst/>
              <a:ahLst/>
              <a:cxnLst/>
              <a:rect l="l" t="t" r="r" b="b"/>
              <a:pathLst>
                <a:path w="164099" h="3112136">
                  <a:moveTo>
                    <a:pt x="0" y="0"/>
                  </a:moveTo>
                  <a:lnTo>
                    <a:pt x="164099" y="0"/>
                  </a:lnTo>
                  <a:lnTo>
                    <a:pt x="164099" y="3112136"/>
                  </a:lnTo>
                  <a:lnTo>
                    <a:pt x="0" y="31121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164099" cy="31026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53855" y="431801"/>
            <a:ext cx="6768427" cy="31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56"/>
              </a:lnSpc>
            </a:pPr>
            <a:r>
              <a:rPr lang="en-US" sz="2213" b="1" spc="-58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53855" y="1582947"/>
            <a:ext cx="2098495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84"/>
              </a:lnSpc>
            </a:pPr>
            <a:r>
              <a:rPr lang="en-US" sz="3570" b="1" spc="-93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272 ŽIAKOV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53855" y="1331479"/>
            <a:ext cx="6768427" cy="31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56"/>
              </a:lnSpc>
            </a:pPr>
            <a:r>
              <a:rPr lang="en-US" sz="2213" b="1" spc="-58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53855" y="3379807"/>
            <a:ext cx="6460569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84"/>
              </a:lnSpc>
            </a:pPr>
            <a:r>
              <a:rPr lang="en-US" sz="3570" b="1" spc="-93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1 469 ŽIAKOV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53855" y="3128339"/>
            <a:ext cx="6768427" cy="31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56"/>
              </a:lnSpc>
            </a:pPr>
            <a:r>
              <a:rPr lang="en-US" sz="2213" b="1" spc="-58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OKRES/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53855" y="4279486"/>
            <a:ext cx="6460569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84"/>
              </a:lnSpc>
            </a:pPr>
            <a:r>
              <a:rPr lang="en-US" sz="3570" b="1" spc="-93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4,7 ŠKÔL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53855" y="4028017"/>
            <a:ext cx="6768427" cy="31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56"/>
              </a:lnSpc>
            </a:pPr>
            <a:r>
              <a:rPr lang="en-US" sz="2213" b="1" spc="-58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OKRES/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53855" y="5192898"/>
            <a:ext cx="6460569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84"/>
              </a:lnSpc>
            </a:pPr>
            <a:r>
              <a:rPr lang="en-US" sz="3570" b="1" spc="-93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1 469 ŽIAKOV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53855" y="4941429"/>
            <a:ext cx="6768427" cy="31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56"/>
              </a:lnSpc>
            </a:pPr>
            <a:r>
              <a:rPr lang="en-US" sz="2213" b="1" spc="-58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OKRES/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53855" y="2482625"/>
            <a:ext cx="6460569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84"/>
              </a:lnSpc>
            </a:pPr>
            <a:r>
              <a:rPr lang="en-US" sz="3570" b="1" spc="-93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6 846 OBYVATEĽOV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53855" y="2231157"/>
            <a:ext cx="6768427" cy="31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56"/>
              </a:lnSpc>
            </a:pPr>
            <a:r>
              <a:rPr lang="en-US" sz="2213" b="1" spc="-58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24806" y="3242812"/>
            <a:ext cx="585924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en-US" sz="3534" b="1" spc="-93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796 ŠKÔL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7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9930" y="177800"/>
            <a:ext cx="1267895" cy="508000"/>
            <a:chOff x="0" y="0"/>
            <a:chExt cx="746139" cy="298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6139" cy="298951"/>
            </a:xfrm>
            <a:custGeom>
              <a:avLst/>
              <a:gdLst/>
              <a:ahLst/>
              <a:cxnLst/>
              <a:rect l="l" t="t" r="r" b="b"/>
              <a:pathLst>
                <a:path w="746139" h="298951">
                  <a:moveTo>
                    <a:pt x="0" y="0"/>
                  </a:moveTo>
                  <a:lnTo>
                    <a:pt x="746139" y="0"/>
                  </a:lnTo>
                  <a:lnTo>
                    <a:pt x="746139" y="298951"/>
                  </a:lnTo>
                  <a:lnTo>
                    <a:pt x="0" y="298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746139" cy="2894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58886" y="69850"/>
            <a:ext cx="2026894" cy="3548173"/>
          </a:xfrm>
          <a:custGeom>
            <a:avLst/>
            <a:gdLst/>
            <a:ahLst/>
            <a:cxnLst/>
            <a:rect l="l" t="t" r="r" b="b"/>
            <a:pathLst>
              <a:path w="3040341" h="5322260">
                <a:moveTo>
                  <a:pt x="0" y="0"/>
                </a:moveTo>
                <a:lnTo>
                  <a:pt x="3040341" y="0"/>
                </a:lnTo>
                <a:lnTo>
                  <a:pt x="3040341" y="5322261"/>
                </a:lnTo>
                <a:lnTo>
                  <a:pt x="0" y="532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369770" y="4900060"/>
            <a:ext cx="2101299" cy="1348532"/>
          </a:xfrm>
          <a:custGeom>
            <a:avLst/>
            <a:gdLst/>
            <a:ahLst/>
            <a:cxnLst/>
            <a:rect l="l" t="t" r="r" b="b"/>
            <a:pathLst>
              <a:path w="3151949" h="2022798">
                <a:moveTo>
                  <a:pt x="0" y="0"/>
                </a:moveTo>
                <a:lnTo>
                  <a:pt x="3151948" y="0"/>
                </a:lnTo>
                <a:lnTo>
                  <a:pt x="3151948" y="2022799"/>
                </a:lnTo>
                <a:lnTo>
                  <a:pt x="0" y="202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2591718" y="918928"/>
            <a:ext cx="1897025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721 KM²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1718" y="674365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1718" y="1772351"/>
            <a:ext cx="1990605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979 ŽIAKOV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91718" y="1527788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1719" y="2625773"/>
            <a:ext cx="3210219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11 894 OBYVATEĽOV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91718" y="2381210"/>
            <a:ext cx="336571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91718" y="4291201"/>
            <a:ext cx="6128409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 KM²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91718" y="4046638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91718" y="5144624"/>
            <a:ext cx="1990605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1 383 ŽIAKOV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91718" y="4900060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91718" y="5998046"/>
            <a:ext cx="6128409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41 449 OBYVATEĽOV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91718" y="5753483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69931" y="3443387"/>
            <a:ext cx="1698255" cy="508000"/>
            <a:chOff x="0" y="0"/>
            <a:chExt cx="999401" cy="2989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99401" cy="298951"/>
            </a:xfrm>
            <a:custGeom>
              <a:avLst/>
              <a:gdLst/>
              <a:ahLst/>
              <a:cxnLst/>
              <a:rect l="l" t="t" r="r" b="b"/>
              <a:pathLst>
                <a:path w="999401" h="298951">
                  <a:moveTo>
                    <a:pt x="0" y="0"/>
                  </a:moveTo>
                  <a:lnTo>
                    <a:pt x="999401" y="0"/>
                  </a:lnTo>
                  <a:lnTo>
                    <a:pt x="999401" y="298951"/>
                  </a:lnTo>
                  <a:lnTo>
                    <a:pt x="0" y="298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999401" cy="2894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853253" y="166365"/>
            <a:ext cx="1698255" cy="508000"/>
            <a:chOff x="0" y="0"/>
            <a:chExt cx="999401" cy="2989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9401" cy="298951"/>
            </a:xfrm>
            <a:custGeom>
              <a:avLst/>
              <a:gdLst/>
              <a:ahLst/>
              <a:cxnLst/>
              <a:rect l="l" t="t" r="r" b="b"/>
              <a:pathLst>
                <a:path w="999401" h="298951">
                  <a:moveTo>
                    <a:pt x="0" y="0"/>
                  </a:moveTo>
                  <a:lnTo>
                    <a:pt x="999401" y="0"/>
                  </a:lnTo>
                  <a:lnTo>
                    <a:pt x="999401" y="298951"/>
                  </a:lnTo>
                  <a:lnTo>
                    <a:pt x="0" y="298951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999401" cy="2894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699268" y="177800"/>
            <a:ext cx="1636207" cy="508000"/>
            <a:chOff x="0" y="0"/>
            <a:chExt cx="962886" cy="2989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62886" cy="298951"/>
            </a:xfrm>
            <a:custGeom>
              <a:avLst/>
              <a:gdLst/>
              <a:ahLst/>
              <a:cxnLst/>
              <a:rect l="l" t="t" r="r" b="b"/>
              <a:pathLst>
                <a:path w="962886" h="298951">
                  <a:moveTo>
                    <a:pt x="0" y="0"/>
                  </a:moveTo>
                  <a:lnTo>
                    <a:pt x="962886" y="0"/>
                  </a:lnTo>
                  <a:lnTo>
                    <a:pt x="962886" y="298951"/>
                  </a:lnTo>
                  <a:lnTo>
                    <a:pt x="0" y="298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9525"/>
              <a:ext cx="962886" cy="2894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17532" y="3482533"/>
            <a:ext cx="1779887" cy="508000"/>
            <a:chOff x="0" y="0"/>
            <a:chExt cx="1047440" cy="29895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47440" cy="298951"/>
            </a:xfrm>
            <a:custGeom>
              <a:avLst/>
              <a:gdLst/>
              <a:ahLst/>
              <a:cxnLst/>
              <a:rect l="l" t="t" r="r" b="b"/>
              <a:pathLst>
                <a:path w="1047440" h="298951">
                  <a:moveTo>
                    <a:pt x="0" y="0"/>
                  </a:moveTo>
                  <a:lnTo>
                    <a:pt x="1047440" y="0"/>
                  </a:lnTo>
                  <a:lnTo>
                    <a:pt x="1047440" y="298951"/>
                  </a:lnTo>
                  <a:lnTo>
                    <a:pt x="0" y="298951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9525"/>
              <a:ext cx="1047440" cy="2894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5709016" y="69850"/>
            <a:ext cx="2436325" cy="3113515"/>
          </a:xfrm>
          <a:custGeom>
            <a:avLst/>
            <a:gdLst/>
            <a:ahLst/>
            <a:cxnLst/>
            <a:rect l="l" t="t" r="r" b="b"/>
            <a:pathLst>
              <a:path w="3654488" h="4670272">
                <a:moveTo>
                  <a:pt x="0" y="0"/>
                </a:moveTo>
                <a:lnTo>
                  <a:pt x="3654488" y="0"/>
                </a:lnTo>
                <a:lnTo>
                  <a:pt x="3654488" y="4670272"/>
                </a:lnTo>
                <a:lnTo>
                  <a:pt x="0" y="4670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2" name="Freeform 32"/>
          <p:cNvSpPr/>
          <p:nvPr/>
        </p:nvSpPr>
        <p:spPr>
          <a:xfrm>
            <a:off x="6318464" y="4433635"/>
            <a:ext cx="2302218" cy="1493564"/>
          </a:xfrm>
          <a:custGeom>
            <a:avLst/>
            <a:gdLst/>
            <a:ahLst/>
            <a:cxnLst/>
            <a:rect l="l" t="t" r="r" b="b"/>
            <a:pathLst>
              <a:path w="3453327" h="2240346">
                <a:moveTo>
                  <a:pt x="0" y="0"/>
                </a:moveTo>
                <a:lnTo>
                  <a:pt x="3453327" y="0"/>
                </a:lnTo>
                <a:lnTo>
                  <a:pt x="3453327" y="2240346"/>
                </a:lnTo>
                <a:lnTo>
                  <a:pt x="0" y="2240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TextBox 33"/>
          <p:cNvSpPr txBox="1"/>
          <p:nvPr/>
        </p:nvSpPr>
        <p:spPr>
          <a:xfrm>
            <a:off x="686439" y="2458336"/>
            <a:ext cx="178349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469 ŠKÔL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8533" y="5161799"/>
            <a:ext cx="1628188" cy="43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52"/>
              </a:lnSpc>
            </a:pPr>
            <a:r>
              <a:rPr lang="en-US" sz="3043" b="1" spc="-80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136 ŠKÔL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91718" y="153665"/>
            <a:ext cx="1146106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FÍNSKO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591718" y="3416300"/>
            <a:ext cx="145859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SINGAPUR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55632" y="918928"/>
            <a:ext cx="1966707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1 068 KM²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55631" y="674365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855632" y="1772351"/>
            <a:ext cx="1990605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7 018 ŽIAKOV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55631" y="1527788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855632" y="2625773"/>
            <a:ext cx="6128409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246 872 OBYVATEĽOV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855631" y="2381210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659234" y="1577237"/>
            <a:ext cx="178035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228 ŠKÔL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577827" y="4989312"/>
            <a:ext cx="178349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 dirty="0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147 ŠKÔL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817532" y="153665"/>
            <a:ext cx="393341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ANGLICKO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855632" y="4291201"/>
            <a:ext cx="6128409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137 KM²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855631" y="4046638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855632" y="5144624"/>
            <a:ext cx="1990605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527 ŽIAKOV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855631" y="4900060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855632" y="5998046"/>
            <a:ext cx="6128409" cy="48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387" b="1" spc="-89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14 418 OBYVATEĽOV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855631" y="5753483"/>
            <a:ext cx="64204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2099" b="1" spc="-55" dirty="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 ŠKOLA/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8762646" y="3478486"/>
            <a:ext cx="1742317" cy="508000"/>
            <a:chOff x="0" y="0"/>
            <a:chExt cx="1025330" cy="29895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025330" cy="298951"/>
            </a:xfrm>
            <a:custGeom>
              <a:avLst/>
              <a:gdLst/>
              <a:ahLst/>
              <a:cxnLst/>
              <a:rect l="l" t="t" r="r" b="b"/>
              <a:pathLst>
                <a:path w="1025330" h="298951">
                  <a:moveTo>
                    <a:pt x="0" y="0"/>
                  </a:moveTo>
                  <a:lnTo>
                    <a:pt x="1025330" y="0"/>
                  </a:lnTo>
                  <a:lnTo>
                    <a:pt x="1025330" y="298951"/>
                  </a:lnTo>
                  <a:lnTo>
                    <a:pt x="0" y="298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9525"/>
              <a:ext cx="1025330" cy="2894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8855632" y="3469833"/>
            <a:ext cx="393341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SLOVINSKO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1675">
            <a:off x="2563394" y="3429364"/>
            <a:ext cx="5244387" cy="0"/>
          </a:xfrm>
          <a:prstGeom prst="line">
            <a:avLst/>
          </a:prstGeom>
          <a:ln w="9525" cap="rnd">
            <a:solidFill>
              <a:srgbClr val="ECEC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0" y="-509797"/>
            <a:ext cx="6715930" cy="7877593"/>
            <a:chOff x="0" y="0"/>
            <a:chExt cx="2653207" cy="3112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3207" cy="3112136"/>
            </a:xfrm>
            <a:custGeom>
              <a:avLst/>
              <a:gdLst/>
              <a:ahLst/>
              <a:cxnLst/>
              <a:rect l="l" t="t" r="r" b="b"/>
              <a:pathLst>
                <a:path w="2653207" h="3112136">
                  <a:moveTo>
                    <a:pt x="0" y="0"/>
                  </a:moveTo>
                  <a:lnTo>
                    <a:pt x="2653207" y="0"/>
                  </a:lnTo>
                  <a:lnTo>
                    <a:pt x="2653207" y="3112136"/>
                  </a:lnTo>
                  <a:lnTo>
                    <a:pt x="0" y="3112136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653207" cy="31026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2430" y="3679884"/>
            <a:ext cx="7213945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12"/>
              </a:lnSpc>
            </a:pPr>
            <a:r>
              <a:rPr lang="en-US" sz="3093" b="1" spc="-80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ĎAKUJEME ZA POZORNOSŤ</a:t>
            </a:r>
          </a:p>
          <a:p>
            <a:pPr defTabSz="609630">
              <a:lnSpc>
                <a:spcPts val="3712"/>
              </a:lnSpc>
            </a:pPr>
            <a:endParaRPr lang="en-US" sz="3093" b="1" spc="-80">
              <a:solidFill>
                <a:srgbClr val="FFFFFF"/>
              </a:solidFill>
              <a:latin typeface="Barlow Condensed Bold"/>
              <a:ea typeface="Barlow Condensed Bold"/>
              <a:cs typeface="Barlow Condensed Bold"/>
              <a:sym typeface="Barlow Condensed Bold"/>
            </a:endParaRPr>
          </a:p>
          <a:p>
            <a:pPr defTabSz="609630">
              <a:lnSpc>
                <a:spcPts val="3378"/>
              </a:lnSpc>
            </a:pPr>
            <a:endParaRPr lang="en-US" sz="3093" b="1" spc="-80">
              <a:solidFill>
                <a:srgbClr val="FFFFFF"/>
              </a:solidFill>
              <a:latin typeface="Barlow Condensed Bold"/>
              <a:ea typeface="Barlow Condensed Bold"/>
              <a:cs typeface="Barlow Condensed Bold"/>
              <a:sym typeface="Barlow Condensed Bold"/>
            </a:endParaRPr>
          </a:p>
          <a:p>
            <a:pPr defTabSz="609630">
              <a:lnSpc>
                <a:spcPts val="3378"/>
              </a:lnSpc>
            </a:pPr>
            <a:endParaRPr lang="en-US" sz="3093" b="1" spc="-80">
              <a:solidFill>
                <a:srgbClr val="FFFFFF"/>
              </a:solidFill>
              <a:latin typeface="Barlow Condensed Bold"/>
              <a:ea typeface="Barlow Condensed Bold"/>
              <a:cs typeface="Barlow Condensed Bold"/>
              <a:sym typeface="Barlow Condensed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92430" y="4324517"/>
            <a:ext cx="923925" cy="68580"/>
            <a:chOff x="0" y="0"/>
            <a:chExt cx="1847850" cy="1371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7850" cy="137160"/>
            </a:xfrm>
            <a:custGeom>
              <a:avLst/>
              <a:gdLst/>
              <a:ahLst/>
              <a:cxnLst/>
              <a:rect l="l" t="t" r="r" b="b"/>
              <a:pathLst>
                <a:path w="1847850" h="137160">
                  <a:moveTo>
                    <a:pt x="0" y="0"/>
                  </a:moveTo>
                  <a:lnTo>
                    <a:pt x="1847850" y="0"/>
                  </a:lnTo>
                  <a:lnTo>
                    <a:pt x="1847850" y="137160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FAA21C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" name="Freeform 9"/>
          <p:cNvSpPr/>
          <p:nvPr/>
        </p:nvSpPr>
        <p:spPr>
          <a:xfrm>
            <a:off x="8249728" y="577850"/>
            <a:ext cx="2484321" cy="971385"/>
          </a:xfrm>
          <a:custGeom>
            <a:avLst/>
            <a:gdLst/>
            <a:ahLst/>
            <a:cxnLst/>
            <a:rect l="l" t="t" r="r" b="b"/>
            <a:pathLst>
              <a:path w="3726482" h="1457077">
                <a:moveTo>
                  <a:pt x="0" y="0"/>
                </a:moveTo>
                <a:lnTo>
                  <a:pt x="3726481" y="0"/>
                </a:lnTo>
                <a:lnTo>
                  <a:pt x="3726481" y="1457077"/>
                </a:lnTo>
                <a:lnTo>
                  <a:pt x="0" y="1457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8458716" y="5118770"/>
            <a:ext cx="2008605" cy="913002"/>
          </a:xfrm>
          <a:custGeom>
            <a:avLst/>
            <a:gdLst/>
            <a:ahLst/>
            <a:cxnLst/>
            <a:rect l="l" t="t" r="r" b="b"/>
            <a:pathLst>
              <a:path w="3012908" h="1369503">
                <a:moveTo>
                  <a:pt x="0" y="0"/>
                </a:moveTo>
                <a:lnTo>
                  <a:pt x="3012907" y="0"/>
                </a:lnTo>
                <a:lnTo>
                  <a:pt x="3012907" y="1369503"/>
                </a:lnTo>
                <a:lnTo>
                  <a:pt x="0" y="1369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8323589" y="3268474"/>
            <a:ext cx="2410460" cy="1506538"/>
          </a:xfrm>
          <a:custGeom>
            <a:avLst/>
            <a:gdLst/>
            <a:ahLst/>
            <a:cxnLst/>
            <a:rect l="l" t="t" r="r" b="b"/>
            <a:pathLst>
              <a:path w="3615690" h="2259807">
                <a:moveTo>
                  <a:pt x="0" y="0"/>
                </a:moveTo>
                <a:lnTo>
                  <a:pt x="3615690" y="0"/>
                </a:lnTo>
                <a:lnTo>
                  <a:pt x="3615690" y="2259807"/>
                </a:lnTo>
                <a:lnTo>
                  <a:pt x="0" y="2259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8458716" y="1731749"/>
            <a:ext cx="2008605" cy="1485925"/>
          </a:xfrm>
          <a:custGeom>
            <a:avLst/>
            <a:gdLst/>
            <a:ahLst/>
            <a:cxnLst/>
            <a:rect l="l" t="t" r="r" b="b"/>
            <a:pathLst>
              <a:path w="3012908" h="2228888">
                <a:moveTo>
                  <a:pt x="0" y="0"/>
                </a:moveTo>
                <a:lnTo>
                  <a:pt x="3012907" y="0"/>
                </a:lnTo>
                <a:lnTo>
                  <a:pt x="3012907" y="2228888"/>
                </a:lnTo>
                <a:lnTo>
                  <a:pt x="0" y="2228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511" r="-11452"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0947C7-E910-4ED2-868C-1D4A8FEB9E1E}"/>
              </a:ext>
            </a:extLst>
          </p:cNvPr>
          <p:cNvCxnSpPr>
            <a:cxnSpLocks/>
          </p:cNvCxnSpPr>
          <p:nvPr/>
        </p:nvCxnSpPr>
        <p:spPr>
          <a:xfrm>
            <a:off x="5185587" y="813528"/>
            <a:ext cx="0" cy="5231672"/>
          </a:xfrm>
          <a:prstGeom prst="line">
            <a:avLst/>
          </a:prstGeom>
          <a:ln>
            <a:solidFill>
              <a:srgbClr val="ECECE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D9360AB-7D04-446C-8F57-3B4CCB2C578F}"/>
              </a:ext>
            </a:extLst>
          </p:cNvPr>
          <p:cNvSpPr txBox="1">
            <a:spLocks/>
          </p:cNvSpPr>
          <p:nvPr/>
        </p:nvSpPr>
        <p:spPr>
          <a:xfrm>
            <a:off x="647701" y="960754"/>
            <a:ext cx="4033156" cy="1388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  <a:t>Upozornenie</a:t>
            </a:r>
            <a:endParaRPr lang="en-US" sz="3800" b="1" cap="all" spc="-100" baseline="30000" dirty="0">
              <a:solidFill>
                <a:srgbClr val="1D2654"/>
              </a:solidFill>
              <a:latin typeface="Barlow Condensed" panose="00000506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D7021-8251-4EC5-ACC9-4EAD5B770B2F}"/>
              </a:ext>
            </a:extLst>
          </p:cNvPr>
          <p:cNvSpPr txBox="1"/>
          <p:nvPr/>
        </p:nvSpPr>
        <p:spPr>
          <a:xfrm>
            <a:off x="647700" y="2229040"/>
            <a:ext cx="4407373" cy="20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k-SK" sz="2050" b="1" noProof="0" dirty="0"/>
              <a:t>PROSÍME NEINTERPRETOVAŤ </a:t>
            </a:r>
            <a:br>
              <a:rPr lang="sk-SK" sz="2050" b="1" dirty="0"/>
            </a:br>
            <a:r>
              <a:rPr lang="sk-SK" sz="2050" noProof="0" dirty="0"/>
              <a:t>rebríčky škôl tak, že ide o najlepšie alebo najkvalitnejšie školy. </a:t>
            </a:r>
          </a:p>
          <a:p>
            <a:pPr>
              <a:spcAft>
                <a:spcPts val="800"/>
              </a:spcAft>
            </a:pPr>
            <a:r>
              <a:rPr lang="sk-SK" sz="2050" noProof="0" dirty="0"/>
              <a:t>Rebríčky škôl vypovedajú výhradne o výsledkoch ich žiakov, nie komplexne o ich kvalite.</a:t>
            </a:r>
          </a:p>
        </p:txBody>
      </p:sp>
      <p:pic>
        <p:nvPicPr>
          <p:cNvPr id="3" name="Obrázok 2" descr="Obrázok, na ktorom je kruh, snímka obrazovky, logo, grafika&#10;&#10;Obsah vygenerovaný pomocou AI môže byť nesprávny.">
            <a:extLst>
              <a:ext uri="{FF2B5EF4-FFF2-40B4-BE49-F238E27FC236}">
                <a16:creationId xmlns:a16="http://schemas.microsoft.com/office/drawing/2014/main" id="{4E748A5E-E10B-3838-DF6F-DFF59274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72" y="0"/>
            <a:ext cx="595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0947C7-E910-4ED2-868C-1D4A8FEB9E1E}"/>
              </a:ext>
            </a:extLst>
          </p:cNvPr>
          <p:cNvCxnSpPr>
            <a:cxnSpLocks/>
          </p:cNvCxnSpPr>
          <p:nvPr/>
        </p:nvCxnSpPr>
        <p:spPr>
          <a:xfrm>
            <a:off x="5185587" y="813528"/>
            <a:ext cx="0" cy="5231672"/>
          </a:xfrm>
          <a:prstGeom prst="line">
            <a:avLst/>
          </a:prstGeom>
          <a:ln>
            <a:solidFill>
              <a:srgbClr val="ECECE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BB576527-A4F5-4080-9102-396530A4A7FA}"/>
              </a:ext>
            </a:extLst>
          </p:cNvPr>
          <p:cNvSpPr txBox="1">
            <a:spLocks/>
          </p:cNvSpPr>
          <p:nvPr/>
        </p:nvSpPr>
        <p:spPr>
          <a:xfrm>
            <a:off x="7329137" y="6045200"/>
            <a:ext cx="2725486" cy="247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1600" b="1" baseline="30000" dirty="0">
                <a:solidFill>
                  <a:srgbClr val="1D265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Základná škola Mudroňova 83, Bratislava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D7021-8251-4EC5-ACC9-4EAD5B770B2F}"/>
              </a:ext>
            </a:extLst>
          </p:cNvPr>
          <p:cNvSpPr txBox="1"/>
          <p:nvPr/>
        </p:nvSpPr>
        <p:spPr>
          <a:xfrm>
            <a:off x="743910" y="871141"/>
            <a:ext cx="4350597" cy="5251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Top 5 ZŠ podľa výsledkov žiakov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Mudroňova 83, Bratislava - Staré Mesto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ZŠ T.J. Moussona 4, Michalovce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Kollárova 2, Svätý Jur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ZŠ Pri Podlužianke 6, Levice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Staničná 13, Košice - Juh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Skokan roka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s MŠ Rudolfa Dilonga</a:t>
            </a: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Hviezdoslavova 7, Trstená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Skokan desaťročia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Staničná 631, Lozorno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Čo posudzujeme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>
                <a:solidFill>
                  <a:prstClr val="black"/>
                </a:solidFill>
                <a:latin typeface="Calibri" panose="020F0502020204030204"/>
              </a:rPr>
              <a:t>Výsledky žiakov z celonárodného Testovania 5 (váha 20%), Testovania 9 (60%) a mimoriadne výsledky z predmetových olympiád a rôznych súťaží (20%) za ostatné 4 školské roky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strom, exteriér, dom, rezidenčná oblasť&#10;&#10;Obsah vygenerovaný pomocou AI môže byť nesprávny.">
            <a:extLst>
              <a:ext uri="{FF2B5EF4-FFF2-40B4-BE49-F238E27FC236}">
                <a16:creationId xmlns:a16="http://schemas.microsoft.com/office/drawing/2014/main" id="{2D517FF1-7F7D-CB2F-7403-C2415768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064" y="0"/>
            <a:ext cx="5834489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9360AB-7D04-446C-8F57-3B4CCB2C578F}"/>
              </a:ext>
            </a:extLst>
          </p:cNvPr>
          <p:cNvSpPr txBox="1">
            <a:spLocks/>
          </p:cNvSpPr>
          <p:nvPr/>
        </p:nvSpPr>
        <p:spPr>
          <a:xfrm>
            <a:off x="7962901" y="565706"/>
            <a:ext cx="4033156" cy="610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800" b="1" cap="all" spc="-100" baseline="30000" dirty="0">
                <a:solidFill>
                  <a:srgbClr val="FFFFFF"/>
                </a:solidFill>
                <a:latin typeface="Barlow Condensed" panose="00000506000000000000" pitchFamily="2" charset="0"/>
              </a:rPr>
              <a:t>Základné školy (ZŠ)</a:t>
            </a:r>
            <a:endParaRPr kumimoji="0" lang="en-US" sz="3800" b="1" i="0" u="none" strike="noStrike" kern="1200" cap="all" spc="-10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004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39B49-B7BD-355A-6979-3BA1BE4A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99E32B-2E9D-DB85-0F68-26AAEEF1E0FF}"/>
              </a:ext>
            </a:extLst>
          </p:cNvPr>
          <p:cNvCxnSpPr>
            <a:cxnSpLocks/>
          </p:cNvCxnSpPr>
          <p:nvPr/>
        </p:nvCxnSpPr>
        <p:spPr>
          <a:xfrm>
            <a:off x="5185587" y="813528"/>
            <a:ext cx="0" cy="5231672"/>
          </a:xfrm>
          <a:prstGeom prst="line">
            <a:avLst/>
          </a:prstGeom>
          <a:ln>
            <a:solidFill>
              <a:srgbClr val="ECECE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393D082A-49F2-BACC-5A30-CBE518379C5C}"/>
              </a:ext>
            </a:extLst>
          </p:cNvPr>
          <p:cNvSpPr txBox="1">
            <a:spLocks/>
          </p:cNvSpPr>
          <p:nvPr/>
        </p:nvSpPr>
        <p:spPr>
          <a:xfrm>
            <a:off x="7329137" y="6045200"/>
            <a:ext cx="2725486" cy="247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1600" b="1" i="0" u="none" strike="noStrike" kern="1200" cap="none" spc="0" normalizeH="0" baseline="3000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Základná škola Mudroňova 83, Bratislava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8CC6D-77C2-579D-C2E0-97F080C521CB}"/>
              </a:ext>
            </a:extLst>
          </p:cNvPr>
          <p:cNvSpPr txBox="1"/>
          <p:nvPr/>
        </p:nvSpPr>
        <p:spPr>
          <a:xfrm>
            <a:off x="830043" y="1019684"/>
            <a:ext cx="4451084" cy="53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ZŠ s podielom žiakov zo SZP &gt;20 % podľa výsledkov žiakov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Komenského 3, Smižany (okr. Spišská Nová Ves)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s MŠ Školská 28, Chminianska Nová Ves (okr. Prešov)</a:t>
            </a:r>
          </a:p>
          <a:p>
            <a:pPr marL="228600" lvl="0" indent="-228600">
              <a:lnSpc>
                <a:spcPct val="110000"/>
              </a:lnSpc>
              <a:spcAft>
                <a:spcPts val="1000"/>
              </a:spcAft>
              <a:buFontTx/>
              <a:buAutoNum type="arabicPeriod"/>
              <a:defRPr/>
            </a:pPr>
            <a:r>
              <a:rPr lang="sk-SK" sz="1400" dirty="0">
                <a:solidFill>
                  <a:prstClr val="black"/>
                </a:solidFill>
              </a:rPr>
              <a:t>ZŠ s MŠ Školská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 Pečovská Nová Ves (okr. Sabinov)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Skokan roka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Terňa (okr. Prešov)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Skokan desaťročia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Ivana Branislava Zocha, Jilemnického 3, Revúca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Čo posudzujeme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Výsledky žiakov z celonárodného Testovania 5 (váha 20%), Testovania 9 (60%) a mimoriadne výsledky z predmetových olympiád a rôznych súťaží (20%) za ostatné 4 školské roky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strom, exteriér, dom, rezidenčná oblasť&#10;&#10;Obsah vygenerovaný pomocou AI môže byť nesprávny.">
            <a:extLst>
              <a:ext uri="{FF2B5EF4-FFF2-40B4-BE49-F238E27FC236}">
                <a16:creationId xmlns:a16="http://schemas.microsoft.com/office/drawing/2014/main" id="{49587085-0B36-775B-C956-1EFEECE3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64" y="-2"/>
            <a:ext cx="5834489" cy="6858001"/>
          </a:xfrm>
          <a:prstGeom prst="rect">
            <a:avLst/>
          </a:prstGeom>
          <a:solidFill>
            <a:srgbClr val="1C2754"/>
          </a:solidFill>
          <a:ln>
            <a:solidFill>
              <a:srgbClr val="1C2754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079D44-880E-F173-1D8A-2BE64C01C829}"/>
              </a:ext>
            </a:extLst>
          </p:cNvPr>
          <p:cNvSpPr txBox="1">
            <a:spLocks/>
          </p:cNvSpPr>
          <p:nvPr/>
        </p:nvSpPr>
        <p:spPr>
          <a:xfrm>
            <a:off x="6484467" y="331237"/>
            <a:ext cx="5570684" cy="839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800" b="1" i="0" u="none" strike="noStrike" kern="1200" cap="all" spc="-10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ZŠ s vysokým podielom žiakov zo</a:t>
            </a:r>
            <a:br>
              <a:rPr kumimoji="0" lang="sk-SK" sz="3800" b="1" i="0" u="none" strike="noStrike" kern="1200" cap="all" spc="-10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</a:br>
            <a:r>
              <a:rPr kumimoji="0" lang="sk-SK" sz="3800" b="1" i="0" u="none" strike="noStrike" kern="1200" cap="all" spc="-10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sociálne znevýhodneného prostredia (SZP)</a:t>
            </a:r>
            <a:endParaRPr kumimoji="0" lang="en-US" sz="3800" b="1" i="0" u="none" strike="noStrike" kern="1200" cap="all" spc="-10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9004EE9-A305-A366-B5F9-81CCFC5C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64" y="1502229"/>
            <a:ext cx="5835936" cy="385354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35D319A-A9D2-CCD7-A498-39A6C9275874}"/>
              </a:ext>
            </a:extLst>
          </p:cNvPr>
          <p:cNvSpPr txBox="1"/>
          <p:nvPr/>
        </p:nvSpPr>
        <p:spPr>
          <a:xfrm>
            <a:off x="7172138" y="5734667"/>
            <a:ext cx="4463135" cy="430887"/>
          </a:xfrm>
          <a:prstGeom prst="rect">
            <a:avLst/>
          </a:prstGeom>
          <a:solidFill>
            <a:srgbClr val="1C2754"/>
          </a:solidFill>
        </p:spPr>
        <p:txBody>
          <a:bodyPr wrap="square" rtlCol="0">
            <a:spAutoFit/>
          </a:bodyPr>
          <a:lstStyle/>
          <a:p>
            <a:r>
              <a:rPr lang="sk-SK" sz="2200" b="1" dirty="0">
                <a:solidFill>
                  <a:srgbClr val="FFFFFF"/>
                </a:solidFill>
                <a:latin typeface="Barlow Condensed Bold" panose="00000806000000000000" pitchFamily="2" charset="0"/>
              </a:rPr>
              <a:t>Základná škola Komenského 3, Smižany </a:t>
            </a:r>
          </a:p>
        </p:txBody>
      </p:sp>
    </p:spTree>
    <p:extLst>
      <p:ext uri="{BB962C8B-B14F-4D97-AF65-F5344CB8AC3E}">
        <p14:creationId xmlns:p14="http://schemas.microsoft.com/office/powerpoint/2010/main" val="100697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C76EB-4562-38FB-6915-91BE2B739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D74557-9192-C67D-4FB8-FE7AA371DE2D}"/>
              </a:ext>
            </a:extLst>
          </p:cNvPr>
          <p:cNvCxnSpPr>
            <a:cxnSpLocks/>
          </p:cNvCxnSpPr>
          <p:nvPr/>
        </p:nvCxnSpPr>
        <p:spPr>
          <a:xfrm>
            <a:off x="5185587" y="813528"/>
            <a:ext cx="0" cy="5231672"/>
          </a:xfrm>
          <a:prstGeom prst="line">
            <a:avLst/>
          </a:prstGeom>
          <a:ln>
            <a:solidFill>
              <a:srgbClr val="ECECE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67B2758-C00C-9EF5-A64E-2E3239C14BFB}"/>
              </a:ext>
            </a:extLst>
          </p:cNvPr>
          <p:cNvSpPr txBox="1">
            <a:spLocks/>
          </p:cNvSpPr>
          <p:nvPr/>
        </p:nvSpPr>
        <p:spPr>
          <a:xfrm>
            <a:off x="647699" y="813528"/>
            <a:ext cx="4537885" cy="1388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  <a:t>Nerozumné rozhodnutie mš sr – </a:t>
            </a:r>
            <a:b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</a:br>
            <a: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  <a:t>Zrušené Testovanie 5</a:t>
            </a:r>
            <a:endParaRPr kumimoji="0" lang="en-US" sz="3800" b="1" i="0" u="none" strike="noStrike" kern="1200" cap="all" spc="-100" normalizeH="0" baseline="3000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D71C8C-458E-2CAF-7456-E2F512ACEF0B}"/>
              </a:ext>
            </a:extLst>
          </p:cNvPr>
          <p:cNvSpPr txBox="1"/>
          <p:nvPr/>
        </p:nvSpPr>
        <p:spPr>
          <a:xfrm>
            <a:off x="647702" y="2202274"/>
            <a:ext cx="4537881" cy="432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Ani po 4 rokoch tu nemáme náhradu za zrušené celonárodné testovanie piatakov základných škôl </a:t>
            </a:r>
            <a:r>
              <a:rPr lang="sk-SK" sz="2050" b="1" dirty="0">
                <a:solidFill>
                  <a:srgbClr val="FF0000"/>
                </a:solidFill>
                <a:latin typeface="Calibri" panose="020F0502020204030204"/>
              </a:rPr>
              <a:t>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Prichádzame tak o: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sk-SK" sz="1400" dirty="0">
                <a:solidFill>
                  <a:prstClr val="black"/>
                </a:solidFill>
              </a:rPr>
              <a:t>c</a:t>
            </a:r>
            <a:r>
              <a:rPr lang="en-US" sz="1400" dirty="0">
                <a:solidFill>
                  <a:prstClr val="black"/>
                </a:solidFill>
              </a:rPr>
              <a:t>enné</a:t>
            </a:r>
            <a:r>
              <a:rPr lang="sk-SK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informácie</a:t>
            </a:r>
            <a:r>
              <a:rPr lang="sk-SK" sz="1400" dirty="0">
                <a:solidFill>
                  <a:prstClr val="black"/>
                </a:solidFill>
              </a:rPr>
              <a:t> ku kvalifikovanejším rozhodnutiam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spätnú </a:t>
            </a:r>
            <a:r>
              <a:rPr lang="sk-SK" sz="1400" dirty="0">
                <a:solidFill>
                  <a:prstClr val="black"/>
                </a:solidFill>
              </a:rPr>
              <a:t>väzbu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endParaRPr lang="sk-SK" sz="14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sk-SK" sz="1400" dirty="0">
                <a:solidFill>
                  <a:prstClr val="black"/>
                </a:solidFill>
              </a:rPr>
              <a:t>benchmarking a vytváranie tlaku na zlepšovanie kvality a efektívnosti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sk-SK" sz="1400" dirty="0">
                <a:solidFill>
                  <a:prstClr val="black"/>
                </a:solidFill>
              </a:rPr>
              <a:t>možnosť merať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pridanú hodnotu škôl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účinnú verejnú kontrolu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možnosť posudzovať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úspešnosť kurikulárnej reformy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atď.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 descr="Obrázok, na ktorom je logo, grafika, symbol, písmo&#10;&#10;Obsah vygenerovaný pomocou AI môže byť nesprávny.">
            <a:extLst>
              <a:ext uri="{FF2B5EF4-FFF2-40B4-BE49-F238E27FC236}">
                <a16:creationId xmlns:a16="http://schemas.microsoft.com/office/drawing/2014/main" id="{80CA06AD-31AA-572C-8095-F7D24205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2" y="0"/>
            <a:ext cx="5889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6D32F-5212-5824-9A62-ACD259CD2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364604-8E0E-FE01-E801-E9F77A5DD604}"/>
              </a:ext>
            </a:extLst>
          </p:cNvPr>
          <p:cNvCxnSpPr>
            <a:cxnSpLocks/>
          </p:cNvCxnSpPr>
          <p:nvPr/>
        </p:nvCxnSpPr>
        <p:spPr>
          <a:xfrm>
            <a:off x="5185587" y="813528"/>
            <a:ext cx="0" cy="5231672"/>
          </a:xfrm>
          <a:prstGeom prst="line">
            <a:avLst/>
          </a:prstGeom>
          <a:ln>
            <a:solidFill>
              <a:srgbClr val="ECECE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8BDC8E-EF0E-C013-5BF3-1D34E3850AE7}"/>
              </a:ext>
            </a:extLst>
          </p:cNvPr>
          <p:cNvSpPr txBox="1"/>
          <p:nvPr/>
        </p:nvSpPr>
        <p:spPr>
          <a:xfrm>
            <a:off x="738774" y="511727"/>
            <a:ext cx="4446813" cy="583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Top 5 SOŠ podľa výsledkov žiakov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Obchodná akadémia, Kukučínova 2, Trnava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Obchodná akadémia, Veľká okružná 32, Žilina</a:t>
            </a:r>
          </a:p>
          <a:p>
            <a:pPr marL="228600" indent="-228600">
              <a:lnSpc>
                <a:spcPct val="110000"/>
              </a:lnSpc>
              <a:spcAft>
                <a:spcPts val="1000"/>
              </a:spcAft>
              <a:buFontTx/>
              <a:buAutoNum type="arabicPeriod"/>
              <a:defRPr/>
            </a:pPr>
            <a:r>
              <a:rPr lang="sk-SK" sz="1400" dirty="0">
                <a:solidFill>
                  <a:prstClr val="black"/>
                </a:solidFill>
              </a:rPr>
              <a:t>Súkromná spojená škola (obchodná akadémia), </a:t>
            </a:r>
            <a:br>
              <a:rPr lang="sk-SK" sz="1400" dirty="0">
                <a:solidFill>
                  <a:prstClr val="black"/>
                </a:solidFill>
              </a:rPr>
            </a:br>
            <a:r>
              <a:rPr lang="sk-SK" sz="1400" dirty="0"/>
              <a:t>Svätého Štefana 36, Štúrovo</a:t>
            </a:r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lnSpc>
                <a:spcPct val="110000"/>
              </a:lnSpc>
              <a:spcAft>
                <a:spcPts val="1000"/>
              </a:spcAft>
              <a:buFontTx/>
              <a:buAutoNum type="arabicPeriod"/>
              <a:defRPr/>
            </a:pPr>
            <a:r>
              <a:rPr lang="sk-SK" sz="1400" dirty="0">
                <a:solidFill>
                  <a:prstClr val="black"/>
                </a:solidFill>
              </a:rPr>
              <a:t>Súkromná SOŠ (Tatranská akadémia), </a:t>
            </a:r>
            <a:br>
              <a:rPr lang="sk-SK" sz="1400" dirty="0">
                <a:solidFill>
                  <a:prstClr val="black"/>
                </a:solidFill>
              </a:rPr>
            </a:br>
            <a:r>
              <a:rPr lang="sk-SK" sz="1400" dirty="0">
                <a:solidFill>
                  <a:prstClr val="black"/>
                </a:solidFill>
              </a:rPr>
              <a:t>Ul. 26 augusta 4812, Poprad</a:t>
            </a:r>
          </a:p>
          <a:p>
            <a:pPr marL="228600" indent="-228600">
              <a:lnSpc>
                <a:spcPct val="110000"/>
              </a:lnSpc>
              <a:spcAft>
                <a:spcPts val="1000"/>
              </a:spcAft>
              <a:buFontTx/>
              <a:buAutoNum type="arabicPeriod"/>
              <a:defRPr/>
            </a:pPr>
            <a:r>
              <a:rPr lang="sk-SK" sz="1400" dirty="0">
                <a:solidFill>
                  <a:prstClr val="black"/>
                </a:solidFill>
              </a:rPr>
              <a:t>Stredná priemyselná škola,  Obrancov mieru 1, Dubnica nad Váhom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Skokan roka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SOŠ chemická, Nerudova 13, Hlohovec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Skokan desaťročia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Spojená škola –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SOŠ,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Jarmočná 108, Stará Ľubovňa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Čo posudzujeme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10000"/>
              </a:lnSpc>
              <a:spcAft>
                <a:spcPts val="1000"/>
              </a:spcAft>
              <a:defRPr/>
            </a:pPr>
            <a:r>
              <a:rPr lang="sk-SK" sz="1200" dirty="0">
                <a:solidFill>
                  <a:prstClr val="black"/>
                </a:solidFill>
                <a:latin typeface="Calibri" panose="020F0502020204030204"/>
              </a:rPr>
              <a:t>Výsledky študentov z písomnej časti maturít (váha 40%), mimoriadne výsledky z predmetových olympiád a rôznych </a:t>
            </a:r>
            <a:r>
              <a:rPr lang="sk-SK" sz="1200" dirty="0">
                <a:solidFill>
                  <a:prstClr val="black"/>
                </a:solidFill>
              </a:rPr>
              <a:t>súťaží a projektov (10%) a n</a:t>
            </a:r>
            <a:r>
              <a:rPr lang="sk-SK" sz="1200" dirty="0"/>
              <a:t>ezamestnanosť absolventov oproti okresnému priemeru </a:t>
            </a:r>
            <a:r>
              <a:rPr lang="sk-SK" sz="1200" dirty="0">
                <a:solidFill>
                  <a:prstClr val="black"/>
                </a:solidFill>
              </a:rPr>
              <a:t>(</a:t>
            </a:r>
            <a:r>
              <a:rPr lang="sk-SK" sz="1200" dirty="0">
                <a:solidFill>
                  <a:prstClr val="black"/>
                </a:solidFill>
                <a:latin typeface="Calibri" panose="020F0502020204030204"/>
              </a:rPr>
              <a:t>50%) za ostatné 4 školské roky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strom, nebo, budova, exteriér&#10;&#10;Obsah vygenerovaný pomocou AI môže byť nesprávny.">
            <a:extLst>
              <a:ext uri="{FF2B5EF4-FFF2-40B4-BE49-F238E27FC236}">
                <a16:creationId xmlns:a16="http://schemas.microsoft.com/office/drawing/2014/main" id="{0A196C6C-D54E-F7A1-A7DE-011A5596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617" y="0"/>
            <a:ext cx="58782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F958E8-BDFB-A77D-F510-1CD1FBF021DA}"/>
              </a:ext>
            </a:extLst>
          </p:cNvPr>
          <p:cNvSpPr txBox="1">
            <a:spLocks/>
          </p:cNvSpPr>
          <p:nvPr/>
        </p:nvSpPr>
        <p:spPr>
          <a:xfrm>
            <a:off x="7412395" y="508723"/>
            <a:ext cx="4033156" cy="6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800" b="1" cap="all" spc="-100" baseline="30000" dirty="0">
                <a:solidFill>
                  <a:srgbClr val="FFFFFF"/>
                </a:solidFill>
                <a:latin typeface="Barlow Condensed" panose="00000506000000000000" pitchFamily="2" charset="0"/>
              </a:rPr>
              <a:t>Stredné odborné školy (SOŠ)</a:t>
            </a:r>
            <a:endParaRPr kumimoji="0" lang="en-US" sz="3800" b="1" i="0" u="none" strike="noStrike" kern="1200" cap="all" spc="-10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0629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ECA1B-C85B-B999-E502-3CDFE7F4F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5FEFE-FB9B-718D-6A00-9D4DA56014C4}"/>
              </a:ext>
            </a:extLst>
          </p:cNvPr>
          <p:cNvCxnSpPr>
            <a:cxnSpLocks/>
          </p:cNvCxnSpPr>
          <p:nvPr/>
        </p:nvCxnSpPr>
        <p:spPr>
          <a:xfrm>
            <a:off x="5185587" y="813528"/>
            <a:ext cx="0" cy="5231672"/>
          </a:xfrm>
          <a:prstGeom prst="line">
            <a:avLst/>
          </a:prstGeom>
          <a:ln>
            <a:solidFill>
              <a:srgbClr val="ECECE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B8A6D31F-538C-AED3-427D-C8E35B453E65}"/>
              </a:ext>
            </a:extLst>
          </p:cNvPr>
          <p:cNvSpPr txBox="1">
            <a:spLocks/>
          </p:cNvSpPr>
          <p:nvPr/>
        </p:nvSpPr>
        <p:spPr>
          <a:xfrm>
            <a:off x="7329137" y="6045200"/>
            <a:ext cx="2725486" cy="247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Gymnázium Grösslingová 18, Bratislava</a:t>
            </a:r>
            <a:r>
              <a:rPr kumimoji="0" lang="sk-SK" sz="1600" b="1" i="0" u="none" strike="noStrike" kern="1200" cap="none" spc="0" normalizeH="0" baseline="3000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- GAMČA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C7DE6-1BBF-936F-6D14-02A3D0CFA9E7}"/>
              </a:ext>
            </a:extLst>
          </p:cNvPr>
          <p:cNvSpPr txBox="1"/>
          <p:nvPr/>
        </p:nvSpPr>
        <p:spPr>
          <a:xfrm>
            <a:off x="899627" y="565706"/>
            <a:ext cx="4213547" cy="598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Top 5 GYM podľa výsledkov žiakov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 Grösslingová 18, Bratislava – GAMČA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Gymnázium Jura Hronca (GJH), Novohradská 3, Bratislava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sz="1400" dirty="0"/>
              <a:t>Škola pre mimoriadne nadané deti – Gymnázium,</a:t>
            </a:r>
            <a:br>
              <a:rPr lang="sk-SK" sz="1400" dirty="0"/>
            </a:br>
            <a:r>
              <a:rPr lang="sk-SK" sz="1400" dirty="0"/>
              <a:t>Teplická 7, Bratislava</a:t>
            </a:r>
          </a:p>
          <a:p>
            <a:pPr marL="228600" indent="-228600">
              <a:lnSpc>
                <a:spcPct val="110000"/>
              </a:lnSpc>
              <a:spcAft>
                <a:spcPts val="1000"/>
              </a:spcAft>
              <a:buFontTx/>
              <a:buAutoNum type="arabicPeriod"/>
              <a:defRPr/>
            </a:pPr>
            <a:r>
              <a:rPr lang="sk-SK" sz="1400" dirty="0">
                <a:solidFill>
                  <a:prstClr val="black"/>
                </a:solidFill>
              </a:rPr>
              <a:t>Gymnázium Poštová 9, Košice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Gymnázium Metodova 2, Bratislava</a:t>
            </a:r>
            <a:r>
              <a:rPr lang="sk-SK" sz="118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sz="11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50" b="1" i="0" u="none" strike="noStrike" kern="1200" cap="none" spc="0" normalizeH="0" baseline="0" noProof="0" dirty="0">
                <a:ln>
                  <a:noFill/>
                </a:ln>
                <a:solidFill>
                  <a:srgbClr val="1D26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Skokan roka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sk-SK" sz="1400" dirty="0">
                <a:solidFill>
                  <a:prstClr val="black"/>
                </a:solidFill>
                <a:latin typeface="Calibri" panose="020F0502020204030204"/>
              </a:rPr>
              <a:t>Gymnázium Štúrova 849, Detva</a:t>
            </a:r>
          </a:p>
          <a:p>
            <a:pPr lvl="0">
              <a:spcAft>
                <a:spcPts val="800"/>
              </a:spcAft>
              <a:defRPr/>
            </a:pPr>
            <a:r>
              <a:rPr lang="sk-SK" sz="2050" b="1" dirty="0">
                <a:solidFill>
                  <a:srgbClr val="1D2654"/>
                </a:solidFill>
              </a:rPr>
              <a:t>Skokan desaťročia</a:t>
            </a:r>
            <a:endParaRPr lang="en-US" sz="2050" b="1" dirty="0">
              <a:solidFill>
                <a:srgbClr val="1D2654"/>
              </a:solidFill>
            </a:endParaRPr>
          </a:p>
          <a:p>
            <a:pPr lvl="0">
              <a:lnSpc>
                <a:spcPct val="110000"/>
              </a:lnSpc>
              <a:spcAft>
                <a:spcPts val="10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Evanjelické gymnázium</a:t>
            </a:r>
            <a:r>
              <a:rPr lang="sk-SK" sz="1400" dirty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Skuteckého 5, Banská Bystrica</a:t>
            </a:r>
            <a:endParaRPr lang="sk-SK" sz="1400" dirty="0">
              <a:solidFill>
                <a:prstClr val="black"/>
              </a:solidFill>
            </a:endParaRPr>
          </a:p>
          <a:p>
            <a:pPr lvl="0">
              <a:lnSpc>
                <a:spcPct val="110000"/>
              </a:lnSpc>
              <a:spcAft>
                <a:spcPts val="1000"/>
              </a:spcAft>
              <a:defRPr/>
            </a:pPr>
            <a:r>
              <a:rPr lang="sk-SK" sz="2050" b="1" dirty="0">
                <a:solidFill>
                  <a:srgbClr val="1D2654"/>
                </a:solidFill>
                <a:latin typeface="Calibri" panose="020F0502020204030204"/>
              </a:rPr>
              <a:t>Čo posudzujeme</a:t>
            </a:r>
            <a:endParaRPr kumimoji="0" lang="en-US" sz="2050" b="1" i="0" u="none" strike="noStrike" kern="1200" cap="none" spc="0" normalizeH="0" baseline="0" noProof="0" dirty="0">
              <a:ln>
                <a:noFill/>
              </a:ln>
              <a:solidFill>
                <a:srgbClr val="1D26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10000"/>
              </a:lnSpc>
              <a:spcAft>
                <a:spcPts val="1000"/>
              </a:spcAft>
              <a:defRPr/>
            </a:pPr>
            <a:r>
              <a:rPr lang="sk-SK" sz="1200" dirty="0">
                <a:solidFill>
                  <a:prstClr val="black"/>
                </a:solidFill>
                <a:latin typeface="Calibri" panose="020F0502020204030204"/>
              </a:rPr>
              <a:t>Výsledky študentov z písomnej časti maturít (váha 60%), mimoriadne výsledky z predmetových olympiád a rôznych </a:t>
            </a:r>
            <a:r>
              <a:rPr lang="sk-SK" sz="1200" dirty="0">
                <a:solidFill>
                  <a:prstClr val="black"/>
                </a:solidFill>
              </a:rPr>
              <a:t>súťaží a projektov (15%) a n</a:t>
            </a:r>
            <a:r>
              <a:rPr lang="sk-SK" sz="1200" dirty="0"/>
              <a:t>ezamestnanosť absolventov oproti okresnému priemeru </a:t>
            </a:r>
            <a:r>
              <a:rPr lang="sk-SK" sz="1200" dirty="0">
                <a:solidFill>
                  <a:prstClr val="black"/>
                </a:solidFill>
              </a:rPr>
              <a:t>(</a:t>
            </a:r>
            <a:r>
              <a:rPr lang="sk-SK" sz="1200" dirty="0">
                <a:solidFill>
                  <a:prstClr val="black"/>
                </a:solidFill>
                <a:latin typeface="Calibri" panose="020F0502020204030204"/>
              </a:rPr>
              <a:t>25%) za ostatné 4 školské roky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okno, snímka obrazovky, budova, dom&#10;&#10;Obsah vygenerovaný pomocou AI môže byť nesprávny.">
            <a:extLst>
              <a:ext uri="{FF2B5EF4-FFF2-40B4-BE49-F238E27FC236}">
                <a16:creationId xmlns:a16="http://schemas.microsoft.com/office/drawing/2014/main" id="{8C04C5A5-F92C-08EC-E376-5993BB45E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27" y="0"/>
            <a:ext cx="5888161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0CF5E1-78B7-D108-ABA4-10C5892ABBB9}"/>
              </a:ext>
            </a:extLst>
          </p:cNvPr>
          <p:cNvSpPr txBox="1">
            <a:spLocks/>
          </p:cNvSpPr>
          <p:nvPr/>
        </p:nvSpPr>
        <p:spPr>
          <a:xfrm>
            <a:off x="8420101" y="565706"/>
            <a:ext cx="4033156" cy="6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800" b="1" i="0" u="none" strike="noStrike" kern="1200" cap="all" spc="-10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Gymnáziá (GYM)</a:t>
            </a:r>
            <a:endParaRPr kumimoji="0" lang="en-US" sz="3800" b="1" i="0" u="none" strike="noStrike" kern="1200" cap="all" spc="-10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204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91233-532C-8063-6505-F1DC4276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213"/>
            <a:ext cx="5945155" cy="13179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  <a:t>Kompletné rebríčky a viac informácií nájdete</a:t>
            </a:r>
            <a:b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</a:br>
            <a:r>
              <a:rPr lang="sk-SK" sz="3800" b="1" cap="all" spc="-100" baseline="30000" dirty="0">
                <a:solidFill>
                  <a:srgbClr val="1D2654"/>
                </a:solidFill>
                <a:latin typeface="Barlow Condensed" panose="00000506000000000000" pitchFamily="2" charset="0"/>
              </a:rPr>
              <a:t>na Vynovenom a rozšírenom portáli: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E79F24-136F-69A1-F1DD-1F9EA11A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44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endParaRPr lang="sk-SK" sz="2000" dirty="0"/>
          </a:p>
          <a:p>
            <a:pPr marL="0" indent="0" algn="ctr">
              <a:buNone/>
            </a:pPr>
            <a:endParaRPr lang="sk-SK" sz="2000" dirty="0"/>
          </a:p>
          <a:p>
            <a:pPr marL="0" indent="0" algn="ctr">
              <a:buNone/>
            </a:pPr>
            <a:r>
              <a:rPr lang="sk-SK" sz="5400" b="1" dirty="0">
                <a:solidFill>
                  <a:srgbClr val="1D2654"/>
                </a:solidFill>
                <a:latin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skoly.ineko.sk</a:t>
            </a:r>
            <a:endParaRPr lang="sk-SK" sz="5400" b="1" dirty="0">
              <a:solidFill>
                <a:srgbClr val="1D2654"/>
              </a:solidFill>
              <a:latin typeface="Calibri" panose="020F0502020204030204"/>
              <a:ea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85877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1675">
            <a:off x="2563394" y="3429364"/>
            <a:ext cx="5244387" cy="0"/>
          </a:xfrm>
          <a:prstGeom prst="line">
            <a:avLst/>
          </a:prstGeom>
          <a:ln w="9525" cap="rnd">
            <a:solidFill>
              <a:srgbClr val="ECEC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-1567302" y="-762000"/>
            <a:ext cx="14021839" cy="7877593"/>
            <a:chOff x="0" y="0"/>
            <a:chExt cx="5539492" cy="3112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39492" cy="3112136"/>
            </a:xfrm>
            <a:custGeom>
              <a:avLst/>
              <a:gdLst/>
              <a:ahLst/>
              <a:cxnLst/>
              <a:rect l="l" t="t" r="r" b="b"/>
              <a:pathLst>
                <a:path w="5539492" h="3112136">
                  <a:moveTo>
                    <a:pt x="0" y="0"/>
                  </a:moveTo>
                  <a:lnTo>
                    <a:pt x="5539492" y="0"/>
                  </a:lnTo>
                  <a:lnTo>
                    <a:pt x="5539492" y="3112136"/>
                  </a:lnTo>
                  <a:lnTo>
                    <a:pt x="0" y="3112136"/>
                  </a:lnTo>
                  <a:close/>
                </a:path>
              </a:pathLst>
            </a:custGeom>
            <a:solidFill>
              <a:srgbClr val="1C275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539492" cy="31026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185660" y="1067285"/>
            <a:ext cx="4137232" cy="5136953"/>
            <a:chOff x="0" y="0"/>
            <a:chExt cx="65461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4618" cy="812800"/>
            </a:xfrm>
            <a:custGeom>
              <a:avLst/>
              <a:gdLst/>
              <a:ahLst/>
              <a:cxnLst/>
              <a:rect l="l" t="t" r="r" b="b"/>
              <a:pathLst>
                <a:path w="654618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654618" y="203200"/>
                  </a:lnTo>
                  <a:lnTo>
                    <a:pt x="654618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212725"/>
              <a:ext cx="553018" cy="396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49617" y="673100"/>
            <a:ext cx="585924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50 NAJLEPŠÍCH</a:t>
            </a:r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6632781" y="1067285"/>
            <a:ext cx="4137232" cy="5136953"/>
            <a:chOff x="0" y="0"/>
            <a:chExt cx="65461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54618" cy="812800"/>
            </a:xfrm>
            <a:custGeom>
              <a:avLst/>
              <a:gdLst/>
              <a:ahLst/>
              <a:cxnLst/>
              <a:rect l="l" t="t" r="r" b="b"/>
              <a:pathLst>
                <a:path w="654618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654618" y="203200"/>
                  </a:lnTo>
                  <a:lnTo>
                    <a:pt x="654618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212725"/>
              <a:ext cx="553018" cy="396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5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42029" y="5905500"/>
            <a:ext cx="603149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b="1" spc="-87">
                <a:solidFill>
                  <a:srgbClr val="FFFFFF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50 NAJHORŠÍCH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3490384"/>
            <a:ext cx="51369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PRIEMER 539 ŽIAKOV</a:t>
            </a:r>
          </a:p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NA ŠKOLU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08700" y="3490384"/>
            <a:ext cx="51369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PRIEMER 287 ŽIAKOV</a:t>
            </a:r>
          </a:p>
          <a:p>
            <a:pPr algn="ctr" defTabSz="609630">
              <a:lnSpc>
                <a:spcPts val="3567"/>
              </a:lnSpc>
            </a:pPr>
            <a:r>
              <a:rPr lang="en-US" sz="3334" b="1" spc="-87">
                <a:solidFill>
                  <a:srgbClr val="1C275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NA ŠKOLU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753</Words>
  <Application>Microsoft Office PowerPoint</Application>
  <PresentationFormat>Širokouhlá</PresentationFormat>
  <Paragraphs>136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Arial</vt:lpstr>
      <vt:lpstr>Barlow Condensed</vt:lpstr>
      <vt:lpstr>Barlow Condensed Bold</vt:lpstr>
      <vt:lpstr>Calibri</vt:lpstr>
      <vt:lpstr>Calibri Light</vt:lpstr>
      <vt:lpstr>Roboto Condensed</vt:lpstr>
      <vt:lpstr>Office Theme</vt:lpstr>
      <vt:lpstr>1_Office Theme</vt:lpstr>
      <vt:lpstr>Aktuálne Rebríčky základných a stredných Škôl  podľa výsledkov žiakov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Kompletné rebríčky a viac informácií nájdete na Vynovenom a rozšírenom portáli: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Facilitating workers’ participation in heavy industries</dc:title>
  <dc:creator>INEKO</dc:creator>
  <cp:lastModifiedBy>Dusan Zachar</cp:lastModifiedBy>
  <cp:revision>73</cp:revision>
  <dcterms:created xsi:type="dcterms:W3CDTF">2021-10-21T06:39:13Z</dcterms:created>
  <dcterms:modified xsi:type="dcterms:W3CDTF">2026-01-26T22:08:15Z</dcterms:modified>
</cp:coreProperties>
</file>